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298" r:id="rId4"/>
    <p:sldId id="306" r:id="rId5"/>
    <p:sldId id="307" r:id="rId6"/>
    <p:sldId id="321" r:id="rId7"/>
    <p:sldId id="322" r:id="rId8"/>
    <p:sldId id="335" r:id="rId9"/>
    <p:sldId id="340" r:id="rId10"/>
    <p:sldId id="329" r:id="rId11"/>
    <p:sldId id="341" r:id="rId12"/>
    <p:sldId id="313" r:id="rId13"/>
    <p:sldId id="330" r:id="rId14"/>
    <p:sldId id="318" r:id="rId15"/>
    <p:sldId id="324" r:id="rId16"/>
    <p:sldId id="338" r:id="rId17"/>
    <p:sldId id="272" r:id="rId18"/>
    <p:sldId id="263" r:id="rId19"/>
    <p:sldId id="264" r:id="rId20"/>
    <p:sldId id="274" r:id="rId21"/>
    <p:sldId id="270" r:id="rId22"/>
    <p:sldId id="269" r:id="rId23"/>
    <p:sldId id="336" r:id="rId24"/>
    <p:sldId id="339" r:id="rId25"/>
    <p:sldId id="302" r:id="rId26"/>
    <p:sldId id="312" r:id="rId27"/>
    <p:sldId id="280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58AD3-34E4-415C-BD2D-4D84E3DA2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58D2C3-0CB9-45CC-BB96-89B3DF0EF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10033B-33B3-4064-A6A6-A364BF9A1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B27456-09E0-460C-997F-5E3377CA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CCCB7A-7AF5-412A-A6BD-95B4D6A8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29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B5B77-04EB-4DC3-B88E-F5707782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ACFED2-A85E-4C9D-845D-BD3A0680D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592534-BE40-449E-9E04-3AF75292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4A4412-8177-45A7-9B0C-95C6A4B4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81F847A-A817-4661-B5A3-0E8A096C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122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9A4763-95B0-49EE-ACFD-1D3943DC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B8A33B5-BEB4-48F7-8C03-3D20BD49A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F4DB501-3CFB-42E3-8567-9D91677C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83B6EC-248B-4DC1-B395-D2C84BAF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E196436-8765-43BD-837B-49ADEBC6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0589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326007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B8DE2-E2CF-4A00-ABFD-00C71292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1ACCEA-3695-4422-8696-92E1BF792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4182B3-2EAC-4856-8B1D-56F8096F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0BEFA1-0F04-459A-ACF2-0E0FD72C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CF734-E18A-477B-A5F7-90D3544F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9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F2EEB-1E36-4B61-B3F9-DB47DF4F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211400A-015A-48AE-AE70-5DFBF65D1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BF86DB9-39D1-4E63-9921-6D21CD21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796CF4-A596-4229-995A-52DCC91D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4DAD3-543A-447B-9FCE-BD6981CB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82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1669B-6167-4634-A672-CF6595AA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6DFD6A-EE11-448D-9069-B07FB3174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7200FE1-11E0-492F-A7E6-534F02D6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261A7F-A32A-4631-A667-9D5B06BD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CC3453-F12F-4ADE-AE83-7B930613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1C0BC1-A4AA-477A-AC4B-69EC8305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59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493E9-9262-43E6-B514-FF9382A9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33AF67-3A53-4453-829B-CEE60C9A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DF37273-6AA6-40B4-95C2-9F4B3661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2A5D3EC-D273-4E9C-93E1-98951C01B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533F79E-67C8-461B-8EC4-629D6A000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9DEBC2-ECDE-4C9A-BA1D-ADA4EF06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9AB6D64-6C61-4DF9-8DC6-7C5D8212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6DADA52-CBB8-45FC-B31C-59143D93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855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AA88D-6F3C-40C8-ADDB-3FFB4AA3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BFD2A4-5F78-4E41-A9EC-01FEAD27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5D2FE9B-29E0-49CC-B441-F57AD483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CA2FFC2-ED35-4423-AE88-59505EB6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709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4F196AC-B1A1-4373-B1E4-6BE73FDE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FD9361D-DE2C-4FBC-A3E6-FB29BAB0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24BA93-FFA9-4698-971B-61DCAB76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585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0CA01-C964-4CC5-ABEC-3AE9B123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7B63E-B594-41A7-8BC2-5D35D1AE4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20907EF-D02F-400D-A00F-56E928C7D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97AAC21-E036-46E7-A5BF-55614382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C868439-B100-484B-AC9B-C07700CD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10D2749-F81D-4A02-AAD7-FF50FD93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68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C67066-6EDE-44E5-9820-C60E0444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1657860-2CBE-4595-9D73-BFB8FEF9E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D14207-7541-4648-8CE2-0C1C40B0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94270B-DCFD-42EB-A462-D40E1965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DC6E35-72DD-4EF5-99E7-C047AAE6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36385FE-27FF-4273-B217-EEBAB417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82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D5DC691-5E1E-4E60-A127-0CD43624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AE9219-AEE7-43FD-9E5B-F5160BC70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987A32A-6EC3-4224-BD2F-729DDA755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44ABB-539D-4725-82F9-E958A49F2612}" type="datetimeFigureOut">
              <a:rPr lang="nl-NL" smtClean="0"/>
              <a:t>2-2-2022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CD021A-BD05-4585-8B6A-B7853A625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6CD843-BD03-4D77-A523-26BA8DA35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95AB-6BBF-4EF9-B9C3-01E08B1017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412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FF99-31BF-40DF-B94C-BC8BCC320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Short </a:t>
            </a:r>
            <a:r>
              <a:rPr lang="nl-NL" dirty="0" err="1"/>
              <a:t>overview</a:t>
            </a:r>
            <a:br>
              <a:rPr lang="nl-NL" dirty="0"/>
            </a:br>
            <a:r>
              <a:rPr lang="nl-NL" dirty="0" err="1"/>
              <a:t>preliminary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7351D4-873F-4C8B-BEA4-398A7531C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71628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07316E9-17C2-4C94-9E82-5E61159B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8658" r="4157" b="30563"/>
          <a:stretch/>
        </p:blipFill>
        <p:spPr>
          <a:xfrm>
            <a:off x="93296" y="973778"/>
            <a:ext cx="12098704" cy="46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9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DEF2451-24AF-4AB8-8408-7D9E7A6E6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7" t="8889" r="5625" b="6349"/>
          <a:stretch/>
        </p:blipFill>
        <p:spPr>
          <a:xfrm>
            <a:off x="903514" y="522514"/>
            <a:ext cx="10384972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5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485F91A-334E-4722-874B-830FBB51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9048" r="8125" b="6666"/>
          <a:stretch/>
        </p:blipFill>
        <p:spPr>
          <a:xfrm>
            <a:off x="952500" y="538843"/>
            <a:ext cx="10287000" cy="57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5E80734-D8E4-44EE-A184-40801B544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t="8445" r="2501" b="7111"/>
          <a:stretch/>
        </p:blipFill>
        <p:spPr>
          <a:xfrm>
            <a:off x="563880" y="533400"/>
            <a:ext cx="11064240" cy="579120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5571C6A5-04C3-4330-82F6-857B0856BFD7}"/>
              </a:ext>
            </a:extLst>
          </p:cNvPr>
          <p:cNvSpPr/>
          <p:nvPr/>
        </p:nvSpPr>
        <p:spPr>
          <a:xfrm>
            <a:off x="563880" y="3525520"/>
            <a:ext cx="5455920" cy="2987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56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C5474DB-F6A3-406E-A22B-ABBFFE96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9" t="10074" r="1751" b="7704"/>
          <a:stretch/>
        </p:blipFill>
        <p:spPr>
          <a:xfrm>
            <a:off x="272809" y="477520"/>
            <a:ext cx="11646381" cy="5902960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6CA832DD-E6A1-4117-A0F6-040092CB208A}"/>
              </a:ext>
            </a:extLst>
          </p:cNvPr>
          <p:cNvSpPr/>
          <p:nvPr/>
        </p:nvSpPr>
        <p:spPr>
          <a:xfrm>
            <a:off x="2895600" y="2651760"/>
            <a:ext cx="690880" cy="1178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827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Are </a:t>
            </a:r>
            <a:r>
              <a:rPr lang="nl-NL" dirty="0" err="1"/>
              <a:t>the</a:t>
            </a:r>
            <a:r>
              <a:rPr lang="nl-NL" dirty="0"/>
              <a:t> 1940s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exceptional</a:t>
            </a:r>
            <a:r>
              <a:rPr lang="nl-NL" dirty="0"/>
              <a:t> time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 </a:t>
            </a:r>
            <a:r>
              <a:rPr lang="nl-NL" dirty="0" err="1"/>
              <a:t>anomaly</a:t>
            </a:r>
            <a:r>
              <a:rPr lang="nl-NL" dirty="0"/>
              <a:t>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seasons</a:t>
            </a:r>
            <a:r>
              <a:rPr lang="nl-NL" dirty="0"/>
              <a:t> over 1939-1942 </a:t>
            </a:r>
            <a:r>
              <a:rPr lang="nl-NL" dirty="0" err="1"/>
              <a:t>period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First peak of </a:t>
            </a:r>
            <a:r>
              <a:rPr lang="nl-NL" dirty="0" err="1"/>
              <a:t>its</a:t>
            </a:r>
            <a:r>
              <a:rPr lang="nl-NL" dirty="0"/>
              <a:t> kind in </a:t>
            </a:r>
            <a:r>
              <a:rPr lang="nl-NL" dirty="0" err="1"/>
              <a:t>the</a:t>
            </a:r>
            <a:r>
              <a:rPr lang="nl-NL" dirty="0"/>
              <a:t> dataset.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threshold</a:t>
            </a:r>
            <a:r>
              <a:rPr lang="nl-NL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necessarily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strongest</a:t>
            </a:r>
            <a:r>
              <a:rPr lang="nl-NL" dirty="0"/>
              <a:t> </a:t>
            </a:r>
            <a:r>
              <a:rPr lang="nl-NL" dirty="0" err="1"/>
              <a:t>anomaly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ENSO like </a:t>
            </a:r>
            <a:r>
              <a:rPr lang="nl-NL" dirty="0" err="1"/>
              <a:t>pattern</a:t>
            </a:r>
            <a:r>
              <a:rPr lang="nl-NL" dirty="0"/>
              <a:t>, but </a:t>
            </a:r>
            <a:r>
              <a:rPr lang="nl-NL" dirty="0" err="1"/>
              <a:t>weaker</a:t>
            </a:r>
            <a:r>
              <a:rPr lang="nl-NL" dirty="0"/>
              <a:t> at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edge</a:t>
            </a:r>
            <a:r>
              <a:rPr lang="nl-NL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Other</a:t>
            </a:r>
            <a:r>
              <a:rPr lang="nl-NL" dirty="0"/>
              <a:t> factors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a </a:t>
            </a:r>
            <a:r>
              <a:rPr lang="nl-NL" dirty="0" err="1"/>
              <a:t>role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PACE ensemble.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543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MITgcm</a:t>
            </a:r>
            <a:endParaRPr lang="nl-NL" sz="24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the ensemble mean show anything special in the 1940s?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there some ensemble members that show a response, and others that don’t (possibly because they are masked by cold convective events?)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006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24C1C7EF-C6F8-43D5-8E91-DD0953CC2810}"/>
              </a:ext>
            </a:extLst>
          </p:cNvPr>
          <p:cNvSpPr txBox="1"/>
          <p:nvPr/>
        </p:nvSpPr>
        <p:spPr>
          <a:xfrm>
            <a:off x="2139043" y="424545"/>
            <a:ext cx="791391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Not</a:t>
            </a:r>
            <a:r>
              <a:rPr lang="nl-NL" sz="2800" b="1" dirty="0"/>
              <a:t> </a:t>
            </a:r>
            <a:r>
              <a:rPr lang="nl-NL" sz="2800" b="1" dirty="0" err="1"/>
              <a:t>much</a:t>
            </a:r>
            <a:r>
              <a:rPr lang="nl-NL" sz="2800" b="1" dirty="0"/>
              <a:t> happening in </a:t>
            </a:r>
            <a:r>
              <a:rPr lang="nl-NL" sz="2800" b="1" dirty="0" err="1"/>
              <a:t>the</a:t>
            </a:r>
            <a:r>
              <a:rPr lang="nl-NL" sz="2800" b="1" dirty="0"/>
              <a:t> ensemble </a:t>
            </a:r>
            <a:r>
              <a:rPr lang="nl-NL" sz="2800" b="1" dirty="0" err="1"/>
              <a:t>mean</a:t>
            </a:r>
            <a:r>
              <a:rPr lang="nl-NL" sz="2800" b="1" dirty="0"/>
              <a:t>…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84F3180-C218-4688-98DA-A66F343D4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936" r="5714" b="8572"/>
          <a:stretch/>
        </p:blipFill>
        <p:spPr>
          <a:xfrm>
            <a:off x="849086" y="983297"/>
            <a:ext cx="10493828" cy="56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7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ADEE933-91F4-4627-80C6-AD3F5980C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" t="8254" r="2233" b="8889"/>
          <a:stretch/>
        </p:blipFill>
        <p:spPr>
          <a:xfrm>
            <a:off x="887876" y="1240956"/>
            <a:ext cx="10975832" cy="561704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CFB84EAA-B2BB-414C-BFD2-F23DEB4506EB}"/>
              </a:ext>
            </a:extLst>
          </p:cNvPr>
          <p:cNvSpPr/>
          <p:nvPr/>
        </p:nvSpPr>
        <p:spPr>
          <a:xfrm>
            <a:off x="3048000" y="5236029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074AE2A-2EE5-4FB0-B458-4EB3DB019A86}"/>
              </a:ext>
            </a:extLst>
          </p:cNvPr>
          <p:cNvSpPr txBox="1"/>
          <p:nvPr/>
        </p:nvSpPr>
        <p:spPr>
          <a:xfrm>
            <a:off x="2764971" y="206831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800" b="1" dirty="0"/>
              <a:t>Are </a:t>
            </a:r>
            <a:r>
              <a:rPr lang="nl-NL" sz="2800" b="1" dirty="0" err="1"/>
              <a:t>there</a:t>
            </a:r>
            <a:r>
              <a:rPr lang="nl-NL" sz="2800" b="1" dirty="0"/>
              <a:t> ensemble members </a:t>
            </a:r>
            <a:r>
              <a:rPr lang="nl-NL" sz="2800" b="1" dirty="0" err="1"/>
              <a:t>that</a:t>
            </a:r>
            <a:r>
              <a:rPr lang="nl-NL" sz="2800" b="1" dirty="0"/>
              <a:t> show a strong </a:t>
            </a:r>
            <a:r>
              <a:rPr lang="nl-NL" sz="2800" b="1" dirty="0" err="1"/>
              <a:t>increase</a:t>
            </a:r>
            <a:r>
              <a:rPr lang="nl-NL" sz="2800" b="1" dirty="0"/>
              <a:t> in </a:t>
            </a:r>
            <a:r>
              <a:rPr lang="nl-NL" sz="2800" b="1" dirty="0" err="1"/>
              <a:t>melting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1940s?</a:t>
            </a:r>
          </a:p>
        </p:txBody>
      </p:sp>
    </p:spTree>
    <p:extLst>
      <p:ext uri="{BB962C8B-B14F-4D97-AF65-F5344CB8AC3E}">
        <p14:creationId xmlns:p14="http://schemas.microsoft.com/office/powerpoint/2010/main" val="192222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C7677-4369-4477-B1B9-A2F64AC1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179" b="8095"/>
          <a:stretch/>
        </p:blipFill>
        <p:spPr>
          <a:xfrm>
            <a:off x="827314" y="1429472"/>
            <a:ext cx="10352314" cy="54285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AB6250-E07B-4A48-8814-DD0F6D7CC69F}"/>
              </a:ext>
            </a:extLst>
          </p:cNvPr>
          <p:cNvSpPr txBox="1"/>
          <p:nvPr/>
        </p:nvSpPr>
        <p:spPr>
          <a:xfrm>
            <a:off x="2764971" y="206831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What</a:t>
            </a:r>
            <a:r>
              <a:rPr lang="nl-NL" sz="2800" b="1" dirty="0"/>
              <a:t> do </a:t>
            </a:r>
            <a:r>
              <a:rPr lang="nl-NL" sz="2800" b="1" dirty="0" err="1"/>
              <a:t>they</a:t>
            </a:r>
            <a:r>
              <a:rPr lang="nl-NL" sz="2800" b="1" dirty="0"/>
              <a:t> have in common?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20A76C1-1335-42B1-AAEE-C577BCBE7287}"/>
              </a:ext>
            </a:extLst>
          </p:cNvPr>
          <p:cNvSpPr/>
          <p:nvPr/>
        </p:nvSpPr>
        <p:spPr>
          <a:xfrm>
            <a:off x="2656114" y="20900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D5E3ED1-99B8-4A5C-BE40-F4EDCBCEB530}"/>
              </a:ext>
            </a:extLst>
          </p:cNvPr>
          <p:cNvSpPr/>
          <p:nvPr/>
        </p:nvSpPr>
        <p:spPr>
          <a:xfrm>
            <a:off x="2862943" y="3722914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2316BF36-FD0E-45FA-A046-B0F3EA3C781D}"/>
              </a:ext>
            </a:extLst>
          </p:cNvPr>
          <p:cNvSpPr/>
          <p:nvPr/>
        </p:nvSpPr>
        <p:spPr>
          <a:xfrm>
            <a:off x="3037114" y="531222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80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1940s El Niño event: </a:t>
            </a:r>
            <a:r>
              <a:rPr lang="en-US" dirty="0"/>
              <a:t>what made it special?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Zonal shelf winds in PACE: </a:t>
            </a:r>
            <a:r>
              <a:rPr lang="en-US" dirty="0"/>
              <a:t>is it exceptional?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Melt in </a:t>
            </a:r>
            <a:r>
              <a:rPr lang="en-US" dirty="0" err="1">
                <a:solidFill>
                  <a:srgbClr val="0070C0"/>
                </a:solidFill>
              </a:rPr>
              <a:t>MITgcm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can we see a clear response?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074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DB27A86-F42F-4688-B659-C73FDE065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1" t="11111" r="7500" b="8571"/>
          <a:stretch/>
        </p:blipFill>
        <p:spPr>
          <a:xfrm>
            <a:off x="2008177" y="97705"/>
            <a:ext cx="8175646" cy="434089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979DC31-F403-4967-AD42-4D2011C7D663}"/>
              </a:ext>
            </a:extLst>
          </p:cNvPr>
          <p:cNvSpPr txBox="1"/>
          <p:nvPr/>
        </p:nvSpPr>
        <p:spPr>
          <a:xfrm>
            <a:off x="3763733" y="4536310"/>
            <a:ext cx="51625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000" dirty="0" err="1"/>
              <a:t>Naughten</a:t>
            </a:r>
            <a:r>
              <a:rPr lang="nl-NL" sz="2000" dirty="0"/>
              <a:t> (concept) </a:t>
            </a:r>
            <a:r>
              <a:rPr lang="nl-NL" sz="2000" dirty="0" err="1"/>
              <a:t>Supporting</a:t>
            </a:r>
            <a:r>
              <a:rPr lang="nl-NL" sz="2000" dirty="0"/>
              <a:t> information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495D93-FEBE-4D1C-AB12-F3F74C83E391}"/>
              </a:ext>
            </a:extLst>
          </p:cNvPr>
          <p:cNvSpPr txBox="1"/>
          <p:nvPr/>
        </p:nvSpPr>
        <p:spPr>
          <a:xfrm>
            <a:off x="2166258" y="5039499"/>
            <a:ext cx="8904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Isotherm over </a:t>
            </a:r>
            <a:r>
              <a:rPr lang="nl-NL" sz="2400" dirty="0" err="1"/>
              <a:t>Amundsen</a:t>
            </a:r>
            <a:r>
              <a:rPr lang="nl-NL" sz="2400" dirty="0"/>
              <a:t> </a:t>
            </a:r>
            <a:r>
              <a:rPr lang="nl-NL" sz="2400" dirty="0" err="1"/>
              <a:t>shelf</a:t>
            </a:r>
            <a:r>
              <a:rPr lang="nl-NL" sz="2400" dirty="0"/>
              <a:t> (0.5 </a:t>
            </a:r>
            <a:r>
              <a:rPr lang="nl-NL" sz="2400" dirty="0" err="1"/>
              <a:t>degree</a:t>
            </a:r>
            <a:r>
              <a:rPr lang="nl-NL" sz="2400" dirty="0"/>
              <a:t> C)</a:t>
            </a:r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/>
              <a:t> below 440m.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Isotherm on Pine Island Bay (0 </a:t>
            </a:r>
            <a:r>
              <a:rPr lang="nl-NL" sz="2400" dirty="0" err="1"/>
              <a:t>degree</a:t>
            </a:r>
            <a:r>
              <a:rPr lang="nl-NL" sz="2400" dirty="0"/>
              <a:t> C )</a:t>
            </a:r>
            <a:r>
              <a:rPr lang="nl-NL" sz="2400" dirty="0">
                <a:sym typeface="Wingdings" panose="05000000000000000000" pitchFamily="2" charset="2"/>
              </a:rPr>
              <a:t> </a:t>
            </a:r>
            <a:r>
              <a:rPr lang="nl-NL" sz="2400" dirty="0"/>
              <a:t>below 470m.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Isotherm over in front of </a:t>
            </a:r>
            <a:r>
              <a:rPr lang="nl-NL" sz="2400" dirty="0" err="1"/>
              <a:t>Dotson</a:t>
            </a:r>
            <a:r>
              <a:rPr lang="nl-NL" sz="2400" dirty="0"/>
              <a:t> (-1 </a:t>
            </a:r>
            <a:r>
              <a:rPr lang="nl-NL" sz="2400" dirty="0" err="1"/>
              <a:t>degree</a:t>
            </a:r>
            <a:r>
              <a:rPr lang="nl-NL" sz="2400" dirty="0"/>
              <a:t> C )</a:t>
            </a:r>
            <a:r>
              <a:rPr lang="nl-NL" sz="2400" dirty="0">
                <a:sym typeface="Wingdings" panose="05000000000000000000" pitchFamily="2" charset="2"/>
              </a:rPr>
              <a:t> </a:t>
            </a:r>
            <a:r>
              <a:rPr lang="nl-NL" sz="2400" dirty="0"/>
              <a:t>below 440m.</a:t>
            </a:r>
          </a:p>
        </p:txBody>
      </p:sp>
    </p:spTree>
    <p:extLst>
      <p:ext uri="{BB962C8B-B14F-4D97-AF65-F5344CB8AC3E}">
        <p14:creationId xmlns:p14="http://schemas.microsoft.com/office/powerpoint/2010/main" val="214590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A7067C8-16CA-40A3-83DE-C5E9D154EC64}"/>
              </a:ext>
            </a:extLst>
          </p:cNvPr>
          <p:cNvSpPr txBox="1"/>
          <p:nvPr/>
        </p:nvSpPr>
        <p:spPr>
          <a:xfrm>
            <a:off x="1850572" y="6302830"/>
            <a:ext cx="4474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1940s peak: </a:t>
            </a:r>
            <a:r>
              <a:rPr lang="nl-NL" dirty="0" err="1"/>
              <a:t>About</a:t>
            </a:r>
            <a:r>
              <a:rPr lang="nl-NL" dirty="0"/>
              <a:t> 11 </a:t>
            </a:r>
            <a:r>
              <a:rPr lang="nl-NL" dirty="0" err="1"/>
              <a:t>Gt</a:t>
            </a:r>
            <a:r>
              <a:rPr lang="nl-NL" dirty="0"/>
              <a:t>/y max </a:t>
            </a:r>
            <a:r>
              <a:rPr lang="nl-NL" dirty="0" err="1"/>
              <a:t>anomaly</a:t>
            </a:r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0AE28B8-D65F-438B-8E5E-AD5CA583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" t="8095" r="7946" b="10476"/>
          <a:stretch/>
        </p:blipFill>
        <p:spPr>
          <a:xfrm>
            <a:off x="979714" y="555170"/>
            <a:ext cx="10243457" cy="55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A5DBE68-1331-493E-B590-E4A1450DBD48}"/>
              </a:ext>
            </a:extLst>
          </p:cNvPr>
          <p:cNvSpPr txBox="1"/>
          <p:nvPr/>
        </p:nvSpPr>
        <p:spPr>
          <a:xfrm>
            <a:off x="1415143" y="6266923"/>
            <a:ext cx="419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1940s peak: </a:t>
            </a:r>
            <a:r>
              <a:rPr lang="nl-NL" dirty="0" err="1"/>
              <a:t>About</a:t>
            </a:r>
            <a:r>
              <a:rPr lang="nl-NL" dirty="0"/>
              <a:t> 23 </a:t>
            </a:r>
            <a:r>
              <a:rPr lang="nl-NL" dirty="0" err="1"/>
              <a:t>Gt</a:t>
            </a:r>
            <a:r>
              <a:rPr lang="nl-NL" dirty="0"/>
              <a:t>/y max </a:t>
            </a:r>
            <a:r>
              <a:rPr lang="nl-NL" dirty="0" err="1"/>
              <a:t>anomaly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60EE5CB-C6E5-4FAA-B5F3-DA71FAB11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9" t="8571" r="7589" b="8889"/>
          <a:stretch/>
        </p:blipFill>
        <p:spPr>
          <a:xfrm>
            <a:off x="664028" y="452577"/>
            <a:ext cx="10570029" cy="57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Do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MITgcm</a:t>
            </a:r>
            <a:r>
              <a:rPr lang="nl-NL" dirty="0"/>
              <a:t> runs show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exceptional</a:t>
            </a:r>
            <a:r>
              <a:rPr lang="nl-NL" dirty="0"/>
              <a:t> 1940s event?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show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Individual</a:t>
            </a:r>
            <a:r>
              <a:rPr lang="nl-NL" dirty="0"/>
              <a:t> members do show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anomalies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affected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presence</a:t>
            </a:r>
            <a:r>
              <a:rPr lang="nl-NL" dirty="0"/>
              <a:t> of </a:t>
            </a:r>
            <a:r>
              <a:rPr lang="nl-NL" dirty="0" err="1"/>
              <a:t>convection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Even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seem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large event.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798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8545D-6A82-4EC0-8B31-974882B6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53040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6319E6-1639-442F-BDB8-47AFF343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53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52D3252-2E6C-405E-BA07-663340123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7" t="8889" r="3083" b="6519"/>
          <a:stretch/>
        </p:blipFill>
        <p:spPr>
          <a:xfrm>
            <a:off x="762000" y="599440"/>
            <a:ext cx="10942320" cy="58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EBC8D6-2C40-49BC-854C-6D9A09F9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7619" r="5447" b="7301"/>
          <a:stretch/>
        </p:blipFill>
        <p:spPr>
          <a:xfrm>
            <a:off x="332014" y="305141"/>
            <a:ext cx="11527971" cy="6247718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B11B6549-0D7D-449D-B6CE-1B382B9BA98E}"/>
              </a:ext>
            </a:extLst>
          </p:cNvPr>
          <p:cNvSpPr/>
          <p:nvPr/>
        </p:nvSpPr>
        <p:spPr>
          <a:xfrm>
            <a:off x="7336972" y="4735286"/>
            <a:ext cx="1785257" cy="1349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82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2486-B888-4FA4-A24B-EB3304DA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621970"/>
            <a:ext cx="10439400" cy="1166723"/>
          </a:xfrm>
        </p:spPr>
        <p:txBody>
          <a:bodyPr>
            <a:normAutofit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made 1940s El Niño event different?</a:t>
            </a:r>
            <a:endParaRPr lang="nl-NL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1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9743DF9-F374-4F3D-BE56-AEC83A9D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" t="10074" r="5000" b="9482"/>
          <a:stretch/>
        </p:blipFill>
        <p:spPr>
          <a:xfrm>
            <a:off x="1465566" y="0"/>
            <a:ext cx="9260868" cy="465185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DD2B0AC-5D43-41EA-94B4-EDC98C7B86F8}"/>
              </a:ext>
            </a:extLst>
          </p:cNvPr>
          <p:cNvSpPr txBox="1"/>
          <p:nvPr/>
        </p:nvSpPr>
        <p:spPr>
          <a:xfrm>
            <a:off x="613367" y="4999530"/>
            <a:ext cx="11334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</a:rPr>
              <a:t>ONI over threshold of 0.5 for a minimal duration of 5 months (NOAA definition). </a:t>
            </a:r>
            <a:br>
              <a:rPr lang="en-US" sz="2000" b="0" dirty="0">
                <a:effectLst/>
                <a:latin typeface="Calibri" panose="020F0502020204030204" pitchFamily="34" charset="0"/>
              </a:rPr>
            </a:br>
            <a:endParaRPr lang="en-US" sz="2000" b="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ime in months since the start of the detection. </a:t>
            </a:r>
            <a:br>
              <a:rPr lang="en-US" sz="2000" b="0" dirty="0">
                <a:effectLst/>
                <a:latin typeface="Calibri" panose="020F0502020204030204" pitchFamily="34" charset="0"/>
              </a:rPr>
            </a:br>
            <a:endParaRPr lang="en-US" sz="2000" b="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</a:rPr>
              <a:t>Blue line shows the 1940 event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  <a:endParaRPr lang="nl-NL" sz="20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6AFCD83-95A1-44FE-9851-3CF32E27C68C}"/>
              </a:ext>
            </a:extLst>
          </p:cNvPr>
          <p:cNvSpPr/>
          <p:nvPr/>
        </p:nvSpPr>
        <p:spPr>
          <a:xfrm>
            <a:off x="1905000" y="2397760"/>
            <a:ext cx="172720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D35A22-C671-4C16-85E6-8A8A4C747B4F}"/>
              </a:ext>
            </a:extLst>
          </p:cNvPr>
          <p:cNvSpPr/>
          <p:nvPr/>
        </p:nvSpPr>
        <p:spPr>
          <a:xfrm>
            <a:off x="3566160" y="304800"/>
            <a:ext cx="127000" cy="11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212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2972505-B984-4A27-B638-422CE84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4" t="10518" r="5250" b="11852"/>
          <a:stretch/>
        </p:blipFill>
        <p:spPr>
          <a:xfrm>
            <a:off x="230391" y="0"/>
            <a:ext cx="11731217" cy="579374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B75030C-BC57-4A77-BD20-8EF5BAB09FCE}"/>
              </a:ext>
            </a:extLst>
          </p:cNvPr>
          <p:cNvSpPr txBox="1"/>
          <p:nvPr/>
        </p:nvSpPr>
        <p:spPr>
          <a:xfrm>
            <a:off x="2357120" y="5793740"/>
            <a:ext cx="846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 err="1"/>
              <a:t>One</a:t>
            </a:r>
            <a:r>
              <a:rPr lang="nl-NL" sz="2400" dirty="0"/>
              <a:t> event or split </a:t>
            </a:r>
            <a:r>
              <a:rPr lang="nl-NL" sz="2400" dirty="0" err="1"/>
              <a:t>into</a:t>
            </a:r>
            <a:r>
              <a:rPr lang="nl-NL" sz="2400" dirty="0"/>
              <a:t> </a:t>
            </a:r>
            <a:r>
              <a:rPr lang="nl-NL" sz="2400" dirty="0" err="1"/>
              <a:t>two</a:t>
            </a:r>
            <a:r>
              <a:rPr lang="nl-NL" sz="2400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dirty="0"/>
              <a:t>Depends on </a:t>
            </a:r>
            <a:r>
              <a:rPr lang="nl-NL" sz="2400" dirty="0" err="1"/>
              <a:t>which</a:t>
            </a:r>
            <a:r>
              <a:rPr lang="nl-NL" sz="2400" dirty="0"/>
              <a:t> SST </a:t>
            </a:r>
            <a:r>
              <a:rPr lang="nl-NL" sz="2400" dirty="0" err="1"/>
              <a:t>reconstruction</a:t>
            </a:r>
            <a:r>
              <a:rPr lang="nl-NL" sz="2400" dirty="0"/>
              <a:t> is </a:t>
            </a:r>
            <a:r>
              <a:rPr lang="nl-NL" sz="2400" dirty="0" err="1"/>
              <a:t>used</a:t>
            </a:r>
            <a:endParaRPr lang="nl-NL" sz="24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5C16B41-AC7F-4A06-A38E-24CE74F32FD7}"/>
              </a:ext>
            </a:extLst>
          </p:cNvPr>
          <p:cNvSpPr txBox="1"/>
          <p:nvPr/>
        </p:nvSpPr>
        <p:spPr>
          <a:xfrm rot="16200000">
            <a:off x="365761" y="2529839"/>
            <a:ext cx="406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ONI</a:t>
            </a:r>
          </a:p>
        </p:txBody>
      </p:sp>
    </p:spTree>
    <p:extLst>
      <p:ext uri="{BB962C8B-B14F-4D97-AF65-F5344CB8AC3E}">
        <p14:creationId xmlns:p14="http://schemas.microsoft.com/office/powerpoint/2010/main" val="32830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made </a:t>
            </a:r>
            <a:r>
              <a:rPr lang="nl-NL" dirty="0" err="1"/>
              <a:t>the</a:t>
            </a:r>
            <a:r>
              <a:rPr lang="nl-NL" dirty="0"/>
              <a:t> 1940s ENSO event special?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longest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20th </a:t>
            </a:r>
            <a:r>
              <a:rPr lang="nl-NL" dirty="0" err="1"/>
              <a:t>century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El </a:t>
            </a:r>
            <a:r>
              <a:rPr lang="nl-NL" dirty="0" err="1"/>
              <a:t>Niño</a:t>
            </a:r>
            <a:r>
              <a:rPr lang="nl-NL" dirty="0"/>
              <a:t> like </a:t>
            </a:r>
            <a:r>
              <a:rPr lang="nl-NL" dirty="0" err="1"/>
              <a:t>conditions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separated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events, </a:t>
            </a:r>
            <a:r>
              <a:rPr lang="nl-NL" dirty="0" err="1"/>
              <a:t>depending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reconstruction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It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exist</a:t>
            </a:r>
            <a:r>
              <a:rPr lang="nl-NL" dirty="0"/>
              <a:t> of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phases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0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2486-B888-4FA4-A24B-EB3304DA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545771"/>
            <a:ext cx="10439400" cy="2070238"/>
          </a:xfrm>
        </p:spPr>
        <p:txBody>
          <a:bodyPr>
            <a:normAutofit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consensus is there in the PACE ensemble that 1940s winds are exceptional?</a:t>
            </a:r>
          </a:p>
        </p:txBody>
      </p:sp>
    </p:spTree>
    <p:extLst>
      <p:ext uri="{BB962C8B-B14F-4D97-AF65-F5344CB8AC3E}">
        <p14:creationId xmlns:p14="http://schemas.microsoft.com/office/powerpoint/2010/main" val="389043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67DBB3-D905-4BAA-A927-4CCD4F62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5"/>
            <a:ext cx="8148586" cy="45552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09FCB0F-E797-44BB-B9A9-1AE271958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33" t="37185" r="16333" b="40593"/>
          <a:stretch/>
        </p:blipFill>
        <p:spPr>
          <a:xfrm>
            <a:off x="1997841" y="3810001"/>
            <a:ext cx="10194159" cy="295656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0460A1B-3F08-41B1-8BE0-C159F043E643}"/>
              </a:ext>
            </a:extLst>
          </p:cNvPr>
          <p:cNvSpPr txBox="1"/>
          <p:nvPr/>
        </p:nvSpPr>
        <p:spPr>
          <a:xfrm>
            <a:off x="8524240" y="3244334"/>
            <a:ext cx="326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Fig</a:t>
            </a:r>
            <a:r>
              <a:rPr lang="nl-NL" dirty="0"/>
              <a:t> 3A Holland et al., 2019</a:t>
            </a:r>
          </a:p>
        </p:txBody>
      </p:sp>
    </p:spTree>
    <p:extLst>
      <p:ext uri="{BB962C8B-B14F-4D97-AF65-F5344CB8AC3E}">
        <p14:creationId xmlns:p14="http://schemas.microsoft.com/office/powerpoint/2010/main" val="414233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28E54AC-0E4E-4E45-B60F-8F0B15C43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8731" r="3839" b="6824"/>
          <a:stretch/>
        </p:blipFill>
        <p:spPr>
          <a:xfrm>
            <a:off x="767443" y="533400"/>
            <a:ext cx="1065711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010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416</Words>
  <Application>Microsoft Office PowerPoint</Application>
  <PresentationFormat>Breedbeeld</PresentationFormat>
  <Paragraphs>43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Open Sans Light</vt:lpstr>
      <vt:lpstr>Kantoorthema</vt:lpstr>
      <vt:lpstr>Short overview preliminary results</vt:lpstr>
      <vt:lpstr>Content</vt:lpstr>
      <vt:lpstr>What made 1940s El Niño event different?</vt:lpstr>
      <vt:lpstr>PowerPoint-presentatie</vt:lpstr>
      <vt:lpstr>PowerPoint-presentatie</vt:lpstr>
      <vt:lpstr>What made the 1940s ENSO event special?</vt:lpstr>
      <vt:lpstr>What consensus is there in the PACE ensemble that 1940s winds are exceptional?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Are the 1940s an exceptional time for zonal shelf winds?</vt:lpstr>
      <vt:lpstr>MITgcm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Do the MITgcm runs show an exceptional 1940s event?</vt:lpstr>
      <vt:lpstr>Extra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overview preliminary results</dc:title>
  <dc:creator>Janzing, G.W. (Joren)</dc:creator>
  <cp:lastModifiedBy>Janzing, G.W. (Joren)</cp:lastModifiedBy>
  <cp:revision>1</cp:revision>
  <dcterms:created xsi:type="dcterms:W3CDTF">2022-02-02T09:57:16Z</dcterms:created>
  <dcterms:modified xsi:type="dcterms:W3CDTF">2022-02-02T13:58:08Z</dcterms:modified>
</cp:coreProperties>
</file>